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63" r:id="rId4"/>
    <p:sldId id="260" r:id="rId5"/>
    <p:sldId id="261" r:id="rId6"/>
    <p:sldId id="264" r:id="rId7"/>
    <p:sldId id="265" r:id="rId8"/>
    <p:sldId id="258" r:id="rId9"/>
    <p:sldId id="259" r:id="rId10"/>
    <p:sldId id="267" r:id="rId11"/>
    <p:sldId id="273" r:id="rId12"/>
    <p:sldId id="268" r:id="rId13"/>
    <p:sldId id="269" r:id="rId14"/>
    <p:sldId id="275" r:id="rId15"/>
    <p:sldId id="274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720D02"/>
    <a:srgbClr val="0080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384E7-AE5F-43B5-A7D9-D711CA55501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F4AB8-DF61-4E4F-B919-B19A09ECA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97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04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5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0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8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00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8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4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12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8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22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1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1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6400" y="0"/>
            <a:ext cx="5791200" cy="230832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    GOOD MORNING</a:t>
            </a:r>
          </a:p>
          <a:p>
            <a:r>
              <a:rPr lang="en-US" sz="4800" dirty="0" smtClean="0"/>
              <a:t>                  And</a:t>
            </a:r>
          </a:p>
          <a:p>
            <a:r>
              <a:rPr lang="en-US" sz="4800" dirty="0" smtClean="0"/>
              <a:t>           WELCOME</a:t>
            </a:r>
            <a:endParaRPr lang="en-US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375852"/>
            <a:ext cx="6765506" cy="448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19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>
            <a:off x="76200" y="533400"/>
            <a:ext cx="8991600" cy="228600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INTRODUCTION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00" y="3429000"/>
            <a:ext cx="4191000" cy="2739211"/>
          </a:xfrm>
          <a:prstGeom prst="rect">
            <a:avLst/>
          </a:prstGeom>
          <a:solidFill>
            <a:schemeClr val="accent6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     </a:t>
            </a:r>
            <a:r>
              <a:rPr lang="en-US" sz="4000" b="1" u="sng" dirty="0" smtClean="0">
                <a:solidFill>
                  <a:srgbClr val="FF0000"/>
                </a:solidFill>
              </a:rPr>
              <a:t>BY</a:t>
            </a:r>
          </a:p>
          <a:p>
            <a:r>
              <a:rPr lang="en-US" sz="3600" dirty="0" smtClean="0"/>
              <a:t>K. M. </a:t>
            </a:r>
            <a:r>
              <a:rPr lang="en-US" sz="3600" dirty="0" err="1" smtClean="0"/>
              <a:t>Hamidullah</a:t>
            </a:r>
            <a:endParaRPr lang="en-US" sz="3600" dirty="0" smtClean="0"/>
          </a:p>
          <a:p>
            <a:r>
              <a:rPr lang="en-US" sz="3200" dirty="0" err="1" smtClean="0"/>
              <a:t>Sutarpara</a:t>
            </a:r>
            <a:r>
              <a:rPr lang="en-US" sz="3200" dirty="0" smtClean="0"/>
              <a:t> High School;</a:t>
            </a:r>
          </a:p>
          <a:p>
            <a:r>
              <a:rPr lang="en-US" sz="3200" dirty="0" err="1" smtClean="0"/>
              <a:t>Phulpur</a:t>
            </a:r>
            <a:r>
              <a:rPr lang="en-US" sz="3200" dirty="0" smtClean="0"/>
              <a:t>; </a:t>
            </a:r>
            <a:r>
              <a:rPr lang="en-US" sz="3200" dirty="0" err="1" smtClean="0"/>
              <a:t>Mymenshingh</a:t>
            </a:r>
            <a:endParaRPr lang="en-US" sz="3200" dirty="0" smtClean="0"/>
          </a:p>
          <a:p>
            <a:r>
              <a:rPr lang="en-US" sz="3200" b="1" dirty="0" smtClean="0"/>
              <a:t>ID</a:t>
            </a:r>
            <a:r>
              <a:rPr lang="en-US" dirty="0" smtClean="0"/>
              <a:t> </a:t>
            </a:r>
            <a:r>
              <a:rPr lang="en-US" sz="3200" dirty="0" smtClean="0"/>
              <a:t>- 27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" y="3422073"/>
            <a:ext cx="4724400" cy="261610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</a:rPr>
              <a:t>Class</a:t>
            </a:r>
            <a:r>
              <a:rPr lang="en-US" sz="4000" b="1" dirty="0" smtClean="0"/>
              <a:t> </a:t>
            </a:r>
            <a:r>
              <a:rPr lang="en-US" sz="3600" i="1" dirty="0" smtClean="0">
                <a:solidFill>
                  <a:srgbClr val="FFFF00"/>
                </a:solidFill>
              </a:rPr>
              <a:t>-</a:t>
            </a:r>
            <a:r>
              <a:rPr lang="en-US" i="1" dirty="0" smtClean="0">
                <a:solidFill>
                  <a:srgbClr val="FFFF00"/>
                </a:solidFill>
              </a:rPr>
              <a:t> </a:t>
            </a:r>
            <a:r>
              <a:rPr lang="en-US" sz="3600" i="1" dirty="0">
                <a:solidFill>
                  <a:srgbClr val="FFFF00"/>
                </a:solidFill>
              </a:rPr>
              <a:t>N</a:t>
            </a:r>
            <a:r>
              <a:rPr lang="en-US" sz="3600" i="1" dirty="0" smtClean="0">
                <a:solidFill>
                  <a:srgbClr val="FFFF00"/>
                </a:solidFill>
              </a:rPr>
              <a:t>ine</a:t>
            </a:r>
          </a:p>
          <a:p>
            <a:r>
              <a:rPr lang="en-US" sz="4000" b="1" u="sng" dirty="0" smtClean="0">
                <a:solidFill>
                  <a:schemeClr val="bg1"/>
                </a:solidFill>
              </a:rPr>
              <a:t>Subject</a:t>
            </a:r>
            <a:r>
              <a:rPr lang="en-US" sz="4000" b="1" dirty="0" smtClean="0"/>
              <a:t> </a:t>
            </a:r>
            <a:r>
              <a:rPr lang="en-US" sz="3600" i="1" dirty="0" smtClean="0">
                <a:solidFill>
                  <a:srgbClr val="FFFF00"/>
                </a:solidFill>
              </a:rPr>
              <a:t>-</a:t>
            </a:r>
            <a:r>
              <a:rPr lang="en-US" i="1" dirty="0" smtClean="0">
                <a:solidFill>
                  <a:srgbClr val="FFFF00"/>
                </a:solidFill>
              </a:rPr>
              <a:t> </a:t>
            </a:r>
            <a:r>
              <a:rPr lang="en-US" sz="3600" i="1" dirty="0" smtClean="0">
                <a:solidFill>
                  <a:srgbClr val="FFFF00"/>
                </a:solidFill>
              </a:rPr>
              <a:t>English 1</a:t>
            </a:r>
            <a:r>
              <a:rPr lang="en-US" sz="3600" i="1" baseline="30000" dirty="0" smtClean="0">
                <a:solidFill>
                  <a:srgbClr val="FFFF00"/>
                </a:solidFill>
              </a:rPr>
              <a:t>st</a:t>
            </a:r>
            <a:endParaRPr lang="en-US" sz="3600" i="1" dirty="0" smtClean="0">
              <a:solidFill>
                <a:srgbClr val="FFFF00"/>
              </a:solidFill>
            </a:endParaRPr>
          </a:p>
          <a:p>
            <a:r>
              <a:rPr lang="en-US" sz="4000" b="1" u="sng" dirty="0" smtClean="0">
                <a:solidFill>
                  <a:schemeClr val="bg1"/>
                </a:solidFill>
              </a:rPr>
              <a:t>Unit</a:t>
            </a:r>
            <a:r>
              <a:rPr lang="en-US" sz="3600" b="1" dirty="0" smtClean="0"/>
              <a:t> </a:t>
            </a:r>
            <a:r>
              <a:rPr lang="en-US" sz="4000" i="1" dirty="0" smtClean="0">
                <a:solidFill>
                  <a:srgbClr val="FFFF00"/>
                </a:solidFill>
              </a:rPr>
              <a:t>-</a:t>
            </a:r>
            <a:r>
              <a:rPr lang="en-US" i="1" dirty="0" smtClean="0">
                <a:solidFill>
                  <a:srgbClr val="FFFF00"/>
                </a:solidFill>
              </a:rPr>
              <a:t>  </a:t>
            </a:r>
            <a:r>
              <a:rPr lang="en-US" sz="3600" i="1" dirty="0" smtClean="0">
                <a:solidFill>
                  <a:srgbClr val="FFFF00"/>
                </a:solidFill>
              </a:rPr>
              <a:t>02</a:t>
            </a:r>
          </a:p>
          <a:p>
            <a:r>
              <a:rPr lang="en-US" sz="4000" b="1" u="sng" dirty="0" smtClean="0">
                <a:solidFill>
                  <a:schemeClr val="bg1"/>
                </a:solidFill>
              </a:rPr>
              <a:t>Lesson</a:t>
            </a:r>
            <a:r>
              <a:rPr lang="en-US" sz="3600" b="1" dirty="0" smtClean="0"/>
              <a:t> </a:t>
            </a:r>
            <a:r>
              <a:rPr lang="en-US" sz="4000" i="1" dirty="0" smtClean="0">
                <a:solidFill>
                  <a:srgbClr val="FFFF00"/>
                </a:solidFill>
              </a:rPr>
              <a:t>- </a:t>
            </a:r>
            <a:r>
              <a:rPr lang="en-US" i="1" dirty="0" smtClean="0">
                <a:solidFill>
                  <a:srgbClr val="FFFF00"/>
                </a:solidFill>
              </a:rPr>
              <a:t> </a:t>
            </a:r>
            <a:r>
              <a:rPr lang="en-US" sz="3600" i="1" dirty="0" smtClean="0">
                <a:solidFill>
                  <a:srgbClr val="FFFF00"/>
                </a:solidFill>
              </a:rPr>
              <a:t>01</a:t>
            </a:r>
            <a:endParaRPr lang="en-US" sz="3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99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3048000"/>
            <a:ext cx="8947129" cy="70788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4000" dirty="0" smtClean="0"/>
              <a:t>What do you guess about these activities?</a:t>
            </a:r>
            <a:endParaRPr lang="en-US" sz="4000" dirty="0"/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991367"/>
              </p:ext>
            </p:extLst>
          </p:nvPr>
        </p:nvGraphicFramePr>
        <p:xfrm>
          <a:off x="3810000" y="2770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0" y="2770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308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3821" y="5181599"/>
            <a:ext cx="8153400" cy="13234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passing off-time with hobby or entertaining work(s) </a:t>
            </a:r>
            <a:endParaRPr lang="en-US" sz="4000" dirty="0"/>
          </a:p>
        </p:txBody>
      </p:sp>
      <p:sp>
        <p:nvSpPr>
          <p:cNvPr id="6" name="Down Arrow 5"/>
          <p:cNvSpPr/>
          <p:nvPr/>
        </p:nvSpPr>
        <p:spPr>
          <a:xfrm rot="21209492">
            <a:off x="295087" y="250418"/>
            <a:ext cx="7588891" cy="2375135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i="1" dirty="0" smtClean="0">
                <a:solidFill>
                  <a:schemeClr val="accent6">
                    <a:lumMod val="50000"/>
                  </a:schemeClr>
                </a:solidFill>
              </a:rPr>
              <a:t>Our lesson is on</a:t>
            </a:r>
            <a:endParaRPr lang="en-US" sz="6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68238" y="2720127"/>
            <a:ext cx="6155785" cy="3009560"/>
            <a:chOff x="768238" y="2720127"/>
            <a:chExt cx="6155785" cy="3009560"/>
          </a:xfrm>
        </p:grpSpPr>
        <p:sp>
          <p:nvSpPr>
            <p:cNvPr id="2" name="TextBox 1"/>
            <p:cNvSpPr txBox="1"/>
            <p:nvPr/>
          </p:nvSpPr>
          <p:spPr>
            <a:xfrm>
              <a:off x="2549236" y="2914471"/>
              <a:ext cx="4374787" cy="12003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perspectiveFront" fov="3300000">
                <a:rot lat="486000" lon="19530000" rev="174000"/>
              </a:camera>
              <a:lightRig rig="harsh" dir="t">
                <a:rot lat="0" lon="0" rev="30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txBody>
            <a:bodyPr wrap="none" rtlCol="0">
              <a:spAutoFit/>
            </a:bodyPr>
            <a:lstStyle/>
            <a:p>
              <a:r>
                <a:rPr lang="en-US" sz="7200" b="1" i="1" dirty="0" smtClean="0"/>
                <a:t> </a:t>
              </a:r>
              <a:r>
                <a:rPr lang="en-US" sz="7200" b="1" i="1" dirty="0" smtClean="0">
                  <a:solidFill>
                    <a:schemeClr val="bg1"/>
                  </a:solidFill>
                </a:rPr>
                <a:t>“Pastime”</a:t>
              </a:r>
              <a:endParaRPr lang="en-US" sz="7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8" name="Curved Left Arrow 7"/>
            <p:cNvSpPr/>
            <p:nvPr/>
          </p:nvSpPr>
          <p:spPr>
            <a:xfrm rot="13255528">
              <a:off x="768238" y="2720127"/>
              <a:ext cx="1156190" cy="300956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330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>
          <a:xfrm rot="5400000">
            <a:off x="4601634" y="-1858434"/>
            <a:ext cx="2150532" cy="67818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After we have studied the Unit, we will be able to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4687669"/>
            <a:ext cx="5521063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i="1" u="sng" dirty="0" smtClean="0"/>
              <a:t>Describe personal hobbies.</a:t>
            </a:r>
            <a:endParaRPr lang="en-US" sz="3600" b="1" i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2743200" y="3295471"/>
            <a:ext cx="601980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i="1" u="sng" dirty="0" smtClean="0"/>
              <a:t>Participate in conversation, discussion and debates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5505271"/>
            <a:ext cx="6324600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i="1" u="sng" dirty="0" smtClean="0"/>
              <a:t>Choose the productive pastime in our real life. </a:t>
            </a:r>
            <a:endParaRPr lang="en-US" sz="3600" b="1" i="1" u="sng" dirty="0"/>
          </a:p>
        </p:txBody>
      </p:sp>
      <p:grpSp>
        <p:nvGrpSpPr>
          <p:cNvPr id="21" name="Group 20"/>
          <p:cNvGrpSpPr/>
          <p:nvPr/>
        </p:nvGrpSpPr>
        <p:grpSpPr>
          <a:xfrm>
            <a:off x="-20781" y="2455332"/>
            <a:ext cx="2459181" cy="3945468"/>
            <a:chOff x="-20781" y="2455332"/>
            <a:chExt cx="2459181" cy="3945468"/>
          </a:xfrm>
        </p:grpSpPr>
        <p:sp>
          <p:nvSpPr>
            <p:cNvPr id="5" name="TextBox 4"/>
            <p:cNvSpPr txBox="1"/>
            <p:nvPr/>
          </p:nvSpPr>
          <p:spPr>
            <a:xfrm>
              <a:off x="-20781" y="3354050"/>
              <a:ext cx="245918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solidFill>
                    <a:srgbClr val="FF0066"/>
                  </a:solidFill>
                </a:rPr>
                <a:t>Learning outcomes</a:t>
              </a:r>
              <a:endParaRPr lang="en-US" sz="4400" dirty="0">
                <a:solidFill>
                  <a:srgbClr val="FF0066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2286000" y="2455332"/>
              <a:ext cx="0" cy="39454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471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77450"/>
            <a:ext cx="7162800" cy="1446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PRESENTATION</a:t>
            </a:r>
            <a:endParaRPr lang="en-US" sz="8800" b="1" dirty="0"/>
          </a:p>
        </p:txBody>
      </p:sp>
      <p:sp>
        <p:nvSpPr>
          <p:cNvPr id="3" name="Down Arrow 2"/>
          <p:cNvSpPr/>
          <p:nvPr/>
        </p:nvSpPr>
        <p:spPr>
          <a:xfrm>
            <a:off x="131618" y="1752600"/>
            <a:ext cx="8936182" cy="174040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bg2">
                    <a:lumMod val="10000"/>
                  </a:schemeClr>
                </a:solidFill>
              </a:rPr>
              <a:t>Look at each of the pictures</a:t>
            </a:r>
            <a:endParaRPr lang="en-US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642140"/>
            <a:ext cx="4876800" cy="321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87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" y="91399"/>
            <a:ext cx="3922515" cy="6766601"/>
          </a:xfrm>
          <a:prstGeom prst="rect">
            <a:avLst/>
          </a:prstGeom>
        </p:spPr>
      </p:pic>
      <p:sp>
        <p:nvSpPr>
          <p:cNvPr id="9" name="Left Arrow 8"/>
          <p:cNvSpPr/>
          <p:nvPr/>
        </p:nvSpPr>
        <p:spPr>
          <a:xfrm>
            <a:off x="4038600" y="0"/>
            <a:ext cx="5085516" cy="1295400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W</a:t>
            </a:r>
            <a:r>
              <a:rPr lang="en-US" sz="3600" b="1" i="1" dirty="0" smtClean="0">
                <a:solidFill>
                  <a:schemeClr val="tx1"/>
                </a:solidFill>
              </a:rPr>
              <a:t>hat are they doing </a:t>
            </a:r>
            <a:r>
              <a:rPr lang="en-US" sz="3200" dirty="0" smtClean="0">
                <a:solidFill>
                  <a:schemeClr val="tx1"/>
                </a:solidFill>
              </a:rPr>
              <a:t>?</a:t>
            </a:r>
            <a:endParaRPr lang="en-US" sz="3200" dirty="0"/>
          </a:p>
        </p:txBody>
      </p:sp>
      <p:sp>
        <p:nvSpPr>
          <p:cNvPr id="10" name="Left Arrow 9"/>
          <p:cNvSpPr/>
          <p:nvPr/>
        </p:nvSpPr>
        <p:spPr>
          <a:xfrm>
            <a:off x="4038600" y="4191000"/>
            <a:ext cx="4419600" cy="1143000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</a:rPr>
              <a:t>Listening to Music</a:t>
            </a:r>
            <a:endParaRPr lang="en-US" sz="36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47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5994400" cy="4495800"/>
          </a:xfrm>
          <a:prstGeom prst="rect">
            <a:avLst/>
          </a:prstGeom>
        </p:spPr>
      </p:pic>
      <p:sp>
        <p:nvSpPr>
          <p:cNvPr id="14" name="Up Arrow Callout 13"/>
          <p:cNvSpPr/>
          <p:nvPr/>
        </p:nvSpPr>
        <p:spPr>
          <a:xfrm>
            <a:off x="152400" y="4572000"/>
            <a:ext cx="5527963" cy="1111827"/>
          </a:xfrm>
          <a:prstGeom prst="up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Working in garden</a:t>
            </a:r>
            <a:endParaRPr lang="en-US" sz="4400" b="1" i="1" dirty="0">
              <a:solidFill>
                <a:schemeClr val="tx1"/>
              </a:solidFill>
            </a:endParaRPr>
          </a:p>
        </p:txBody>
      </p:sp>
      <p:sp>
        <p:nvSpPr>
          <p:cNvPr id="2" name="Left Arrow 1"/>
          <p:cNvSpPr/>
          <p:nvPr/>
        </p:nvSpPr>
        <p:spPr>
          <a:xfrm>
            <a:off x="6096000" y="76200"/>
            <a:ext cx="2971799" cy="4419600"/>
          </a:xfrm>
          <a:prstGeom prst="left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What is she doing?</a:t>
            </a:r>
            <a:endParaRPr lang="en-US" sz="4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9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838200"/>
            <a:ext cx="4572000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010" y="762000"/>
            <a:ext cx="405399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084" y="4191000"/>
            <a:ext cx="4452134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617" y="0"/>
            <a:ext cx="87879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 smtClean="0"/>
              <a:t>How are they passing their off-time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8" name="Up Arrow Callout 7"/>
          <p:cNvSpPr/>
          <p:nvPr/>
        </p:nvSpPr>
        <p:spPr>
          <a:xfrm>
            <a:off x="5090010" y="3048000"/>
            <a:ext cx="4033208" cy="914400"/>
          </a:xfrm>
          <a:prstGeom prst="up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 smtClean="0">
                <a:solidFill>
                  <a:schemeClr val="tx1"/>
                </a:solidFill>
              </a:rPr>
              <a:t>By snap-shooting</a:t>
            </a:r>
            <a:endParaRPr lang="en-US" sz="4000" b="1" i="1" dirty="0">
              <a:solidFill>
                <a:schemeClr val="tx1"/>
              </a:solidFill>
            </a:endParaRPr>
          </a:p>
        </p:txBody>
      </p:sp>
      <p:sp>
        <p:nvSpPr>
          <p:cNvPr id="9" name="Up Arrow Callout 8"/>
          <p:cNvSpPr/>
          <p:nvPr/>
        </p:nvSpPr>
        <p:spPr>
          <a:xfrm>
            <a:off x="93979" y="4495800"/>
            <a:ext cx="2877821" cy="914400"/>
          </a:xfrm>
          <a:prstGeom prst="up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</a:rPr>
              <a:t>By playing</a:t>
            </a:r>
            <a:endParaRPr lang="en-US" sz="3600" b="1" i="1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447800" y="5638800"/>
            <a:ext cx="3040169" cy="10668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</a:rPr>
              <a:t>By reading</a:t>
            </a:r>
            <a:endParaRPr lang="en-US" sz="36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8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ular Callout 8"/>
          <p:cNvSpPr/>
          <p:nvPr/>
        </p:nvSpPr>
        <p:spPr>
          <a:xfrm>
            <a:off x="160012" y="76200"/>
            <a:ext cx="6697988" cy="1600200"/>
          </a:xfrm>
          <a:prstGeom prst="wedgeRoundRectCallout">
            <a:avLst>
              <a:gd name="adj1" fmla="val -34431"/>
              <a:gd name="adj2" fmla="val 8917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Take closer looks on these words as, ’</a:t>
            </a:r>
            <a:r>
              <a:rPr lang="en-US" sz="4000" b="1" i="1" dirty="0" smtClean="0">
                <a:solidFill>
                  <a:schemeClr val="tx1"/>
                </a:solidFill>
              </a:rPr>
              <a:t>gym</a:t>
            </a:r>
            <a:r>
              <a:rPr lang="en-US" sz="4000" dirty="0" smtClean="0">
                <a:solidFill>
                  <a:schemeClr val="tx1"/>
                </a:solidFill>
              </a:rPr>
              <a:t>’, ‘</a:t>
            </a:r>
            <a:r>
              <a:rPr lang="en-US" sz="4000" b="1" i="1" dirty="0" smtClean="0">
                <a:solidFill>
                  <a:schemeClr val="tx1"/>
                </a:solidFill>
              </a:rPr>
              <a:t>yoga</a:t>
            </a:r>
            <a:r>
              <a:rPr lang="en-US" sz="4000" dirty="0" smtClean="0">
                <a:solidFill>
                  <a:schemeClr val="tx1"/>
                </a:solidFill>
              </a:rPr>
              <a:t>’.</a:t>
            </a:r>
            <a:endParaRPr lang="en-US" sz="4000" dirty="0">
              <a:solidFill>
                <a:schemeClr val="tx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3695" y="3991100"/>
            <a:ext cx="8937905" cy="2866900"/>
            <a:chOff x="53695" y="3991100"/>
            <a:chExt cx="8937905" cy="28669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5" y="3991100"/>
              <a:ext cx="4681798" cy="27907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5884" y="3991100"/>
              <a:ext cx="4085716" cy="2866900"/>
            </a:xfrm>
            <a:prstGeom prst="rect">
              <a:avLst/>
            </a:prstGeom>
          </p:spPr>
        </p:pic>
      </p:grpSp>
      <p:sp>
        <p:nvSpPr>
          <p:cNvPr id="16" name="Left-Right Arrow 15"/>
          <p:cNvSpPr/>
          <p:nvPr/>
        </p:nvSpPr>
        <p:spPr>
          <a:xfrm>
            <a:off x="1527508" y="1905000"/>
            <a:ext cx="7616492" cy="20861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 place or big house designed or equipped for practicing physical exercise.</a:t>
            </a:r>
            <a:r>
              <a:rPr lang="en-US" sz="2400" dirty="0" smtClean="0"/>
              <a:t>(</a:t>
            </a:r>
            <a:r>
              <a:rPr lang="en-US" sz="2800" b="1" i="1" u="sng" dirty="0" smtClean="0"/>
              <a:t>see below</a:t>
            </a:r>
            <a:r>
              <a:rPr lang="en-US" sz="2800" dirty="0" smtClean="0"/>
              <a:t>)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514600"/>
            <a:ext cx="1583190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800" b="1" i="1" dirty="0" smtClean="0"/>
              <a:t>‘gym’</a:t>
            </a:r>
            <a:endParaRPr lang="en-US" sz="4800" b="1" i="1" dirty="0"/>
          </a:p>
        </p:txBody>
      </p:sp>
    </p:spTree>
    <p:extLst>
      <p:ext uri="{BB962C8B-B14F-4D97-AF65-F5344CB8AC3E}">
        <p14:creationId xmlns:p14="http://schemas.microsoft.com/office/powerpoint/2010/main" val="242731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"/>
            <a:ext cx="1286250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yoga</a:t>
            </a:r>
            <a:endParaRPr lang="en-US" sz="4400" b="1" dirty="0"/>
          </a:p>
        </p:txBody>
      </p:sp>
      <p:sp>
        <p:nvSpPr>
          <p:cNvPr id="4" name="Right Arrow 3"/>
          <p:cNvSpPr/>
          <p:nvPr/>
        </p:nvSpPr>
        <p:spPr>
          <a:xfrm>
            <a:off x="1415796" y="76200"/>
            <a:ext cx="489204" cy="8382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81200" y="228600"/>
            <a:ext cx="7162800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 type of exercise practiced  making different postures. </a:t>
            </a:r>
            <a:r>
              <a:rPr lang="en-US" sz="2800" dirty="0" smtClean="0"/>
              <a:t>(</a:t>
            </a:r>
            <a:r>
              <a:rPr lang="en-US" sz="2800" b="1" i="1" u="sng" dirty="0" smtClean="0"/>
              <a:t>see below</a:t>
            </a:r>
            <a:r>
              <a:rPr lang="en-US" sz="2800" dirty="0" smtClean="0"/>
              <a:t>)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9" y="1447800"/>
            <a:ext cx="4858210" cy="3733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624" y="4495800"/>
            <a:ext cx="4119376" cy="23709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416" y="1371600"/>
            <a:ext cx="3041984" cy="304198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8416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28600"/>
            <a:ext cx="7391400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Read section ‘B’ and make two lists of </a:t>
            </a:r>
            <a:r>
              <a:rPr lang="en-US" sz="3600" dirty="0" err="1" smtClean="0"/>
              <a:t>Tiya’s</a:t>
            </a:r>
            <a:r>
              <a:rPr lang="en-US" sz="3600" dirty="0" smtClean="0"/>
              <a:t> and </a:t>
            </a:r>
            <a:r>
              <a:rPr lang="en-US" sz="3600" dirty="0" err="1" smtClean="0"/>
              <a:t>Anusha’s</a:t>
            </a:r>
            <a:r>
              <a:rPr lang="en-US" sz="3600" dirty="0" smtClean="0"/>
              <a:t> pastimes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896982"/>
              </p:ext>
            </p:extLst>
          </p:nvPr>
        </p:nvGraphicFramePr>
        <p:xfrm>
          <a:off x="76200" y="2725388"/>
          <a:ext cx="8936183" cy="4132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726"/>
                <a:gridCol w="3192334"/>
                <a:gridCol w="4515123"/>
              </a:tblGrid>
              <a:tr h="816626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Sl. No.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            </a:t>
                      </a:r>
                      <a:r>
                        <a:rPr lang="en-US" sz="2800" dirty="0" err="1" smtClean="0"/>
                        <a:t>Anusha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                            </a:t>
                      </a:r>
                      <a:r>
                        <a:rPr lang="en-US" sz="2800" dirty="0" err="1" smtClean="0"/>
                        <a:t>Tiya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43311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1.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Doing yoga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Watching TV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43311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2.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Playing Chess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Listening to Music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16626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3.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painting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Reading books and Magazines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16626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4.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Reading book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Playing</a:t>
                      </a:r>
                      <a:r>
                        <a:rPr lang="en-US" sz="2800" baseline="0" dirty="0" smtClean="0"/>
                        <a:t> games on computer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43311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5.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photography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Pot planting</a:t>
                      </a:r>
                      <a:endParaRPr lang="en-US" sz="28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295400" y="1524000"/>
            <a:ext cx="5715000" cy="707886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     Match your answers</a:t>
            </a:r>
            <a:endParaRPr lang="en-US" sz="4000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41119"/>
              </p:ext>
            </p:extLst>
          </p:nvPr>
        </p:nvGraphicFramePr>
        <p:xfrm>
          <a:off x="1316182" y="2286000"/>
          <a:ext cx="7675418" cy="518160"/>
        </p:xfrm>
        <a:graphic>
          <a:graphicData uri="http://schemas.openxmlformats.org/drawingml/2006/table">
            <a:tbl>
              <a:tblPr/>
              <a:tblGrid>
                <a:gridCol w="7675418"/>
              </a:tblGrid>
              <a:tr h="374072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                           P a s t I m e s</a:t>
                      </a:r>
                      <a:endParaRPr lang="en-US" sz="2800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855" y="193964"/>
            <a:ext cx="1129145" cy="1323439"/>
          </a:xfrm>
          <a:prstGeom prst="rect">
            <a:avLst/>
          </a:prstGeom>
          <a:solidFill>
            <a:srgbClr val="FFFF00"/>
          </a:solidFill>
          <a:ln>
            <a:solidFill>
              <a:srgbClr val="FF0066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10 min.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8879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ultidocument 3"/>
          <p:cNvSpPr/>
          <p:nvPr/>
        </p:nvSpPr>
        <p:spPr>
          <a:xfrm>
            <a:off x="76200" y="77212"/>
            <a:ext cx="8915400" cy="6780788"/>
          </a:xfrm>
          <a:prstGeom prst="flowChartMultidocumen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 u="sng" dirty="0" smtClean="0">
                <a:solidFill>
                  <a:schemeClr val="tx1"/>
                </a:solidFill>
              </a:rPr>
              <a:t>Open your text book and read attentively section ‘</a:t>
            </a:r>
            <a:r>
              <a:rPr lang="en-US" sz="6000" b="1" i="1" u="sng" dirty="0" smtClean="0">
                <a:solidFill>
                  <a:schemeClr val="tx1"/>
                </a:solidFill>
              </a:rPr>
              <a:t>C</a:t>
            </a:r>
            <a:r>
              <a:rPr lang="en-US" sz="5400" i="1" u="sng" dirty="0" smtClean="0">
                <a:solidFill>
                  <a:schemeClr val="tx1"/>
                </a:solidFill>
              </a:rPr>
              <a:t>’ at page 16 and next section ‘ </a:t>
            </a:r>
            <a:r>
              <a:rPr lang="en-US" sz="6000" b="1" i="1" u="sng" dirty="0" smtClean="0">
                <a:solidFill>
                  <a:schemeClr val="tx1"/>
                </a:solidFill>
              </a:rPr>
              <a:t>G</a:t>
            </a:r>
            <a:r>
              <a:rPr lang="en-US" sz="5400" i="1" u="sng" dirty="0" smtClean="0">
                <a:solidFill>
                  <a:schemeClr val="tx1"/>
                </a:solidFill>
              </a:rPr>
              <a:t>’ at page  17. </a:t>
            </a:r>
            <a:endParaRPr lang="en-US" sz="5400" i="1" u="sng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6019800"/>
            <a:ext cx="3239990" cy="707886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b="1" i="1" dirty="0" smtClean="0"/>
              <a:t>Within 10 min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07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36" y="0"/>
            <a:ext cx="9033164" cy="221599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800" dirty="0" smtClean="0"/>
              <a:t>Group Work </a:t>
            </a:r>
            <a:endParaRPr lang="en-US" sz="96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57200" y="5059740"/>
            <a:ext cx="83058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 smtClean="0"/>
              <a:t>Guess </a:t>
            </a:r>
            <a:r>
              <a:rPr lang="en-US" sz="4800" dirty="0" smtClean="0"/>
              <a:t>about the passage.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4800" dirty="0" smtClean="0"/>
              <a:t>Discuss and share among you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2895600"/>
            <a:ext cx="3810000" cy="101566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b="1" i="1" dirty="0" smtClean="0"/>
              <a:t>indications</a:t>
            </a:r>
            <a:endParaRPr lang="en-US" sz="6000" b="1" i="1" dirty="0"/>
          </a:p>
        </p:txBody>
      </p:sp>
      <p:sp>
        <p:nvSpPr>
          <p:cNvPr id="5" name="Chevron 4"/>
          <p:cNvSpPr/>
          <p:nvPr/>
        </p:nvSpPr>
        <p:spPr>
          <a:xfrm rot="5400000">
            <a:off x="3300984" y="4215384"/>
            <a:ext cx="914400" cy="560832"/>
          </a:xfrm>
          <a:prstGeom prst="chevron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 rot="5400000">
            <a:off x="4700016" y="4222311"/>
            <a:ext cx="914400" cy="560832"/>
          </a:xfrm>
          <a:prstGeom prst="chevron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89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/>
        </p:nvSpPr>
        <p:spPr>
          <a:xfrm>
            <a:off x="304800" y="225552"/>
            <a:ext cx="3442855" cy="2060448"/>
          </a:xfrm>
          <a:prstGeom prst="wedgeRoundRectCallout">
            <a:avLst>
              <a:gd name="adj1" fmla="val -8925"/>
              <a:gd name="adj2" fmla="val 89687"/>
              <a:gd name="adj3" fmla="val 16667"/>
            </a:avLst>
          </a:prstGeom>
          <a:solidFill>
            <a:srgbClr val="92D05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i="1" dirty="0" smtClean="0">
                <a:solidFill>
                  <a:schemeClr val="tx1"/>
                </a:solidFill>
              </a:rPr>
              <a:t>Pair work</a:t>
            </a:r>
            <a:endParaRPr lang="en-US" sz="6000" b="1" i="1" dirty="0">
              <a:solidFill>
                <a:schemeClr val="tx1"/>
              </a:solidFill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3657600" y="3200400"/>
            <a:ext cx="5029199" cy="3581400"/>
          </a:xfrm>
          <a:prstGeom prst="wedgeEllipseCallout">
            <a:avLst>
              <a:gd name="adj1" fmla="val -86515"/>
              <a:gd name="adj2" fmla="val -51525"/>
            </a:avLst>
          </a:prstGeom>
          <a:solidFill>
            <a:schemeClr val="accent1">
              <a:lumMod val="75000"/>
            </a:schemeClr>
          </a:solidFill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Read the text in ‘</a:t>
            </a:r>
            <a:r>
              <a:rPr lang="en-US" sz="44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G</a:t>
            </a:r>
            <a:r>
              <a:rPr lang="en-US" sz="4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’.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Discuss it with your partner</a:t>
            </a:r>
            <a:r>
              <a:rPr lang="en-US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.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8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Callout 3 2"/>
          <p:cNvSpPr/>
          <p:nvPr/>
        </p:nvSpPr>
        <p:spPr>
          <a:xfrm>
            <a:off x="1524000" y="131479"/>
            <a:ext cx="3429000" cy="108301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64423"/>
              <a:gd name="adj8" fmla="val 35707"/>
            </a:avLst>
          </a:prstGeom>
          <a:solidFill>
            <a:srgbClr val="7030A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E</a:t>
            </a:r>
            <a:r>
              <a:rPr lang="en-US" sz="6000" dirty="0" smtClean="0"/>
              <a:t>valuation</a:t>
            </a:r>
            <a:endParaRPr lang="en-US" sz="6000" dirty="0"/>
          </a:p>
        </p:txBody>
      </p:sp>
      <p:sp>
        <p:nvSpPr>
          <p:cNvPr id="4" name="Rectangular Callout 3"/>
          <p:cNvSpPr/>
          <p:nvPr/>
        </p:nvSpPr>
        <p:spPr>
          <a:xfrm rot="5400000">
            <a:off x="3392424" y="1636776"/>
            <a:ext cx="3960876" cy="3735324"/>
          </a:xfrm>
          <a:prstGeom prst="wedgeRectCallout">
            <a:avLst>
              <a:gd name="adj1" fmla="val -37972"/>
              <a:gd name="adj2" fmla="val 69547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en-US" sz="4000" i="1" dirty="0" smtClean="0">
                <a:solidFill>
                  <a:schemeClr val="tx1"/>
                </a:solidFill>
              </a:rPr>
              <a:t>Work out section ‘</a:t>
            </a:r>
            <a:r>
              <a:rPr lang="en-US" sz="4000" b="1" i="1" dirty="0" smtClean="0">
                <a:solidFill>
                  <a:schemeClr val="tx1"/>
                </a:solidFill>
              </a:rPr>
              <a:t>E</a:t>
            </a:r>
            <a:r>
              <a:rPr lang="en-US" sz="4000" i="1" dirty="0" smtClean="0">
                <a:solidFill>
                  <a:schemeClr val="tx1"/>
                </a:solidFill>
              </a:rPr>
              <a:t>’ and ‘</a:t>
            </a:r>
            <a:r>
              <a:rPr lang="en-US" sz="4000" b="1" i="1" dirty="0" smtClean="0">
                <a:solidFill>
                  <a:schemeClr val="tx1"/>
                </a:solidFill>
              </a:rPr>
              <a:t>F</a:t>
            </a:r>
            <a:r>
              <a:rPr lang="en-US" sz="4000" i="1" dirty="0" smtClean="0">
                <a:solidFill>
                  <a:schemeClr val="tx1"/>
                </a:solidFill>
              </a:rPr>
              <a:t>’ in group.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en-US" sz="4000" i="1" dirty="0" smtClean="0">
                <a:solidFill>
                  <a:schemeClr val="tx1"/>
                </a:solidFill>
              </a:rPr>
              <a:t>Work out section ’G’ and ‘</a:t>
            </a:r>
            <a:r>
              <a:rPr lang="en-US" sz="4000" b="1" i="1" dirty="0" smtClean="0">
                <a:solidFill>
                  <a:schemeClr val="tx1"/>
                </a:solidFill>
              </a:rPr>
              <a:t>H</a:t>
            </a:r>
            <a:r>
              <a:rPr lang="en-US" sz="4000" i="1" dirty="0" smtClean="0">
                <a:solidFill>
                  <a:schemeClr val="tx1"/>
                </a:solidFill>
              </a:rPr>
              <a:t>’ in pairs</a:t>
            </a:r>
            <a:r>
              <a:rPr lang="en-US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91200"/>
            <a:ext cx="5715000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 me if you likely need help.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67600" y="4951274"/>
            <a:ext cx="1524000" cy="175432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i="1" dirty="0" smtClean="0"/>
              <a:t>Within 15 min</a:t>
            </a:r>
            <a:r>
              <a:rPr lang="en-US" b="1" i="1" dirty="0" smtClean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71235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228600"/>
            <a:ext cx="5220981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 WORK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7200" y="2590800"/>
            <a:ext cx="8153400" cy="4038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4000" dirty="0" smtClean="0">
                <a:solidFill>
                  <a:schemeClr val="tx1"/>
                </a:solidFill>
              </a:rPr>
              <a:t>What are your pastime works?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en-US" sz="4000" dirty="0" smtClean="0">
                <a:solidFill>
                  <a:schemeClr val="tx1"/>
                </a:solidFill>
              </a:rPr>
              <a:t>How can your pastimes be productive?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en-US" sz="4000" dirty="0" smtClean="0">
                <a:solidFill>
                  <a:schemeClr val="tx1"/>
                </a:solidFill>
              </a:rPr>
              <a:t>Write a paragraph on your </a:t>
            </a:r>
            <a:r>
              <a:rPr lang="en-US" sz="4000" dirty="0" err="1" smtClean="0">
                <a:solidFill>
                  <a:schemeClr val="tx1"/>
                </a:solidFill>
              </a:rPr>
              <a:t>favourite</a:t>
            </a:r>
            <a:r>
              <a:rPr lang="en-US" sz="4000" dirty="0" smtClean="0">
                <a:solidFill>
                  <a:schemeClr val="tx1"/>
                </a:solidFill>
              </a:rPr>
              <a:t> pastime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Down Arrow 5"/>
          <p:cNvSpPr/>
          <p:nvPr/>
        </p:nvSpPr>
        <p:spPr>
          <a:xfrm>
            <a:off x="3962400" y="1600200"/>
            <a:ext cx="1447800" cy="8382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9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48000" y="76200"/>
            <a:ext cx="2819400" cy="2590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</a:t>
            </a:r>
            <a:endParaRPr lang="en-US" sz="11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743200"/>
            <a:ext cx="5181600" cy="1323439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st="50800" dir="5400000" sy="-100000" algn="bl" rotWithShape="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of luck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5715000"/>
            <a:ext cx="32766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000" b="1" i="1" dirty="0" smtClean="0"/>
              <a:t>Good Bye</a:t>
            </a:r>
            <a:endParaRPr lang="en-US" sz="6000" b="1" i="1" dirty="0"/>
          </a:p>
        </p:txBody>
      </p:sp>
    </p:spTree>
    <p:extLst>
      <p:ext uri="{BB962C8B-B14F-4D97-AF65-F5344CB8AC3E}">
        <p14:creationId xmlns:p14="http://schemas.microsoft.com/office/powerpoint/2010/main" val="358437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2580</TotalTime>
  <Words>375</Words>
  <Application>Microsoft Office PowerPoint</Application>
  <PresentationFormat>On-screen Show (4:3)</PresentationFormat>
  <Paragraphs>80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DOEL</cp:lastModifiedBy>
  <cp:revision>220</cp:revision>
  <dcterms:created xsi:type="dcterms:W3CDTF">2006-08-16T00:00:00Z</dcterms:created>
  <dcterms:modified xsi:type="dcterms:W3CDTF">2014-02-06T20:48:50Z</dcterms:modified>
</cp:coreProperties>
</file>